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76" r:id="rId2"/>
    <p:sldId id="258" r:id="rId3"/>
    <p:sldId id="262" r:id="rId4"/>
    <p:sldId id="278" r:id="rId5"/>
    <p:sldId id="279" r:id="rId6"/>
    <p:sldId id="280" r:id="rId7"/>
    <p:sldId id="281" r:id="rId8"/>
    <p:sldId id="282" r:id="rId9"/>
    <p:sldId id="286" r:id="rId10"/>
    <p:sldId id="264" r:id="rId11"/>
    <p:sldId id="265" r:id="rId12"/>
    <p:sldId id="274" r:id="rId13"/>
    <p:sldId id="259" r:id="rId14"/>
    <p:sldId id="268" r:id="rId15"/>
    <p:sldId id="256" r:id="rId16"/>
    <p:sldId id="260" r:id="rId17"/>
    <p:sldId id="297" r:id="rId18"/>
    <p:sldId id="293" r:id="rId19"/>
    <p:sldId id="294" r:id="rId20"/>
    <p:sldId id="331" r:id="rId21"/>
    <p:sldId id="321" r:id="rId22"/>
    <p:sldId id="273" r:id="rId23"/>
    <p:sldId id="266" r:id="rId24"/>
    <p:sldId id="267" r:id="rId25"/>
    <p:sldId id="311" r:id="rId26"/>
    <p:sldId id="326" r:id="rId27"/>
    <p:sldId id="330" r:id="rId28"/>
    <p:sldId id="315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9135" autoAdjust="0"/>
    <p:restoredTop sz="94366" autoAdjust="0"/>
  </p:normalViewPr>
  <p:slideViewPr>
    <p:cSldViewPr snapToGrid="0" snapToObjects="1" showGuides="1">
      <p:cViewPr varScale="1">
        <p:scale>
          <a:sx n="86" d="100"/>
          <a:sy n="86" d="100"/>
        </p:scale>
        <p:origin x="-2112" y="-96"/>
      </p:cViewPr>
      <p:guideLst>
        <p:guide orient="horz" pos="3455"/>
        <p:guide pos="35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D6A7D-61B8-7743-93D9-2066B38900A7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A133A-841F-524C-881C-1DECE53E4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13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6689-778C-DF41-AC96-5A097A2BB7BE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1BD4D-3BE5-AE43-801A-DD500A83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03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6689-778C-DF41-AC96-5A097A2BB7BE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1BD4D-3BE5-AE43-801A-DD500A83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16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6689-778C-DF41-AC96-5A097A2BB7BE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1BD4D-3BE5-AE43-801A-DD500A83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85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6689-778C-DF41-AC96-5A097A2BB7BE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1BD4D-3BE5-AE43-801A-DD500A83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98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6689-778C-DF41-AC96-5A097A2BB7BE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1BD4D-3BE5-AE43-801A-DD500A83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91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6689-778C-DF41-AC96-5A097A2BB7BE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1BD4D-3BE5-AE43-801A-DD500A83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63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6689-778C-DF41-AC96-5A097A2BB7BE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1BD4D-3BE5-AE43-801A-DD500A83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45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6689-778C-DF41-AC96-5A097A2BB7BE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1BD4D-3BE5-AE43-801A-DD500A83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44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6689-778C-DF41-AC96-5A097A2BB7BE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1BD4D-3BE5-AE43-801A-DD500A83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38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6689-778C-DF41-AC96-5A097A2BB7BE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1BD4D-3BE5-AE43-801A-DD500A83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3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6689-778C-DF41-AC96-5A097A2BB7BE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1BD4D-3BE5-AE43-801A-DD500A83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42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E6689-778C-DF41-AC96-5A097A2BB7BE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1BD4D-3BE5-AE43-801A-DD500A83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47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6" Type="http://schemas.openxmlformats.org/officeDocument/2006/relationships/image" Target="../media/image27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2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40533"/>
            <a:ext cx="7772400" cy="2374686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North American Regional-Scale Flux Estimation and Observing System Design for the NASA Carbon Monitoring System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/>
            </a:r>
            <a:br>
              <a:rPr lang="en-US" dirty="0">
                <a:solidFill>
                  <a:srgbClr val="0000FF"/>
                </a:solidFill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6485" y="3886200"/>
            <a:ext cx="7784715" cy="1752600"/>
          </a:xfrm>
        </p:spPr>
        <p:txBody>
          <a:bodyPr>
            <a:normAutofit fontScale="92500"/>
          </a:bodyPr>
          <a:lstStyle/>
          <a:p>
            <a:r>
              <a:rPr lang="en-US" sz="1800" dirty="0" smtClean="0"/>
              <a:t>NOAA/CIRES: Arlyn Andrews, Kirk Thoning, Michael Trudeau</a:t>
            </a:r>
          </a:p>
          <a:p>
            <a:r>
              <a:rPr lang="en-US" sz="1800" dirty="0" smtClean="0"/>
              <a:t>AER, Inc.: </a:t>
            </a:r>
            <a:r>
              <a:rPr lang="en-US" sz="1800" dirty="0"/>
              <a:t>Marikate Mountain, Thomas </a:t>
            </a:r>
            <a:r>
              <a:rPr lang="en-US" sz="1800" dirty="0" smtClean="0"/>
              <a:t>Nehrkorn, </a:t>
            </a:r>
            <a:r>
              <a:rPr lang="en-US" sz="1800" dirty="0" err="1" smtClean="0"/>
              <a:t>Janusz</a:t>
            </a:r>
            <a:r>
              <a:rPr lang="en-US" sz="1800" dirty="0" smtClean="0"/>
              <a:t> Eluszkiewicz</a:t>
            </a:r>
          </a:p>
          <a:p>
            <a:r>
              <a:rPr lang="en-US" sz="1800" dirty="0" smtClean="0"/>
              <a:t>Carnegie Institution for Science / Stanford University: Anna Michalak, </a:t>
            </a:r>
            <a:r>
              <a:rPr lang="en-US" sz="1800" dirty="0" err="1" smtClean="0"/>
              <a:t>Vineet</a:t>
            </a:r>
            <a:r>
              <a:rPr lang="en-US" sz="1800" dirty="0"/>
              <a:t> </a:t>
            </a:r>
            <a:r>
              <a:rPr lang="en-US" sz="1800" dirty="0" smtClean="0"/>
              <a:t>Yadav</a:t>
            </a:r>
          </a:p>
          <a:p>
            <a:r>
              <a:rPr lang="en-US" sz="1800" dirty="0" smtClean="0"/>
              <a:t>Earth Networks:  Chris Sloop</a:t>
            </a:r>
          </a:p>
          <a:p>
            <a:r>
              <a:rPr lang="en-US" sz="1800" dirty="0" smtClean="0"/>
              <a:t>Colorado State University:  Chris O’Dell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71812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38"/>
            <a:ext cx="8229600" cy="1143000"/>
          </a:xfrm>
        </p:spPr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200" dirty="0" smtClean="0">
                <a:solidFill>
                  <a:srgbClr val="0000FF"/>
                </a:solidFill>
              </a:rPr>
              <a:t>CarbonTracker-Lagrange Products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92500"/>
          </a:bodyPr>
          <a:lstStyle/>
          <a:p>
            <a:pPr marL="857250" lvl="1" indent="-342900">
              <a:spcBef>
                <a:spcPts val="1200"/>
              </a:spcBef>
            </a:pPr>
            <a:r>
              <a:rPr lang="en-US" dirty="0"/>
              <a:t>Multi-laboratory CO</a:t>
            </a:r>
            <a:r>
              <a:rPr lang="en-US" baseline="-25000" dirty="0"/>
              <a:t>2</a:t>
            </a:r>
            <a:r>
              <a:rPr lang="en-US" dirty="0"/>
              <a:t> in situ </a:t>
            </a:r>
            <a:r>
              <a:rPr lang="en-US" dirty="0" smtClean="0"/>
              <a:t>data package </a:t>
            </a:r>
            <a:r>
              <a:rPr lang="en-US" dirty="0"/>
              <a:t>(</a:t>
            </a:r>
            <a:r>
              <a:rPr lang="en-US" dirty="0" err="1"/>
              <a:t>ObsPack</a:t>
            </a:r>
            <a:r>
              <a:rPr lang="en-US" dirty="0"/>
              <a:t>)</a:t>
            </a:r>
          </a:p>
          <a:p>
            <a:pPr marL="857250" lvl="1" indent="-342900">
              <a:spcBef>
                <a:spcPts val="1200"/>
              </a:spcBef>
            </a:pPr>
            <a:r>
              <a:rPr lang="en-US" dirty="0" smtClean="0"/>
              <a:t>WRF </a:t>
            </a:r>
            <a:r>
              <a:rPr lang="en-US" dirty="0"/>
              <a:t>Meteorological Simulations </a:t>
            </a:r>
          </a:p>
          <a:p>
            <a:pPr marL="1257300" lvl="2" indent="-342900">
              <a:spcBef>
                <a:spcPts val="1200"/>
              </a:spcBef>
            </a:pPr>
            <a:r>
              <a:rPr lang="en-US" dirty="0"/>
              <a:t>North America: 2007-2010, plans to extend through </a:t>
            </a:r>
            <a:r>
              <a:rPr lang="en-US" dirty="0" smtClean="0"/>
              <a:t>2012, CMS 2014 will focus on 2015 (1</a:t>
            </a:r>
            <a:r>
              <a:rPr lang="en-US" baseline="30000" dirty="0" smtClean="0"/>
              <a:t>st</a:t>
            </a:r>
            <a:r>
              <a:rPr lang="en-US" dirty="0" smtClean="0"/>
              <a:t> year of OCO2) </a:t>
            </a:r>
            <a:endParaRPr lang="en-US" dirty="0"/>
          </a:p>
          <a:p>
            <a:pPr marL="1257300" lvl="2" indent="-342900">
              <a:spcBef>
                <a:spcPts val="1200"/>
              </a:spcBef>
            </a:pPr>
            <a:r>
              <a:rPr lang="en-US" dirty="0"/>
              <a:t>Amazonia:  </a:t>
            </a:r>
            <a:r>
              <a:rPr lang="en-US" dirty="0" smtClean="0"/>
              <a:t>2011-2012, </a:t>
            </a:r>
            <a:r>
              <a:rPr lang="en-US" dirty="0"/>
              <a:t>will include 2015</a:t>
            </a:r>
          </a:p>
          <a:p>
            <a:pPr marL="857250" lvl="1" indent="-342900">
              <a:spcBef>
                <a:spcPts val="1200"/>
              </a:spcBef>
            </a:pPr>
            <a:r>
              <a:rPr lang="en-US" dirty="0"/>
              <a:t>Footprint Library</a:t>
            </a:r>
          </a:p>
          <a:p>
            <a:pPr marL="857250" lvl="1" indent="-342900">
              <a:spcBef>
                <a:spcPts val="1200"/>
              </a:spcBef>
            </a:pPr>
            <a:r>
              <a:rPr lang="en-US" dirty="0" smtClean="0"/>
              <a:t>Optimized </a:t>
            </a: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Fluxes, </a:t>
            </a:r>
            <a:r>
              <a:rPr lang="en-US" dirty="0" smtClean="0"/>
              <a:t>Optimized 4D Boundary/Initial </a:t>
            </a:r>
            <a:r>
              <a:rPr lang="en-US" dirty="0" smtClean="0"/>
              <a:t>Values, </a:t>
            </a:r>
            <a:r>
              <a:rPr lang="en-US" dirty="0"/>
              <a:t>Posterior simulated CO</a:t>
            </a:r>
            <a:r>
              <a:rPr lang="en-US" baseline="-25000" dirty="0"/>
              <a:t>2</a:t>
            </a:r>
            <a:r>
              <a:rPr lang="en-US" dirty="0"/>
              <a:t> corresponding to </a:t>
            </a:r>
            <a:r>
              <a:rPr lang="en-US" dirty="0" smtClean="0"/>
              <a:t>observations</a:t>
            </a:r>
            <a:r>
              <a:rPr lang="en-US" dirty="0" smtClean="0"/>
              <a:t>.  All with uncertainties.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7300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82387" y="101600"/>
            <a:ext cx="37453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AER WRF Simulations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0" y="572076"/>
            <a:ext cx="6838220" cy="52298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50" y="593370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CT-Lagrange North America 2008-2010 WRF domains (blue) with 1° footprint domain in red.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WRF simulations are allowed to evolve (version updates, increased vertical levels, domain changes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050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17271" y="101600"/>
            <a:ext cx="3202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STILT Footprints</a:t>
            </a:r>
            <a:endParaRPr lang="en-US" sz="3600" dirty="0">
              <a:solidFill>
                <a:srgbClr val="0000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1463" y="872588"/>
            <a:ext cx="4730107" cy="5558057"/>
            <a:chOff x="211463" y="872588"/>
            <a:chExt cx="4730107" cy="555805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1463" y="1106094"/>
              <a:ext cx="4730107" cy="438912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68288" y="872588"/>
              <a:ext cx="35079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LEF Tower 396m: 2010-07-22 18:10</a:t>
              </a:r>
              <a:endParaRPr lang="en-US" dirty="0"/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64057428"/>
                </p:ext>
              </p:extLst>
            </p:nvPr>
          </p:nvGraphicFramePr>
          <p:xfrm>
            <a:off x="806834" y="5474188"/>
            <a:ext cx="2816235" cy="9564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5" name="Equation" r:id="rId4" imgW="1346200" imgH="457200" progId="Equation.3">
                    <p:embed/>
                  </p:oleObj>
                </mc:Choice>
                <mc:Fallback>
                  <p:oleObj name="Equation" r:id="rId4" imgW="1346200" imgH="457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806834" y="5474188"/>
                          <a:ext cx="2816235" cy="95645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TextBox 8"/>
          <p:cNvSpPr txBox="1"/>
          <p:nvPr/>
        </p:nvSpPr>
        <p:spPr>
          <a:xfrm>
            <a:off x="4941570" y="1106094"/>
            <a:ext cx="4202429" cy="5539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10-day footprints </a:t>
            </a:r>
            <a:r>
              <a:rPr lang="en-US" dirty="0"/>
              <a:t>computed with 1°lat × 1° </a:t>
            </a:r>
            <a:r>
              <a:rPr lang="en-US" dirty="0" err="1"/>
              <a:t>lon</a:t>
            </a:r>
            <a:r>
              <a:rPr lang="en-US" dirty="0"/>
              <a:t> × </a:t>
            </a:r>
            <a:r>
              <a:rPr lang="en-US" dirty="0" smtClean="0"/>
              <a:t>hourly resolution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Second footprint computed with 1</a:t>
            </a:r>
            <a:r>
              <a:rPr lang="en-US" dirty="0"/>
              <a:t>°lat × </a:t>
            </a:r>
            <a:r>
              <a:rPr lang="en-US" dirty="0" smtClean="0"/>
              <a:t>1.25° </a:t>
            </a:r>
            <a:r>
              <a:rPr lang="en-US" dirty="0" err="1"/>
              <a:t>lon</a:t>
            </a:r>
            <a:r>
              <a:rPr lang="en-US" dirty="0"/>
              <a:t> × hourly </a:t>
            </a:r>
            <a:r>
              <a:rPr lang="en-US" dirty="0" smtClean="0"/>
              <a:t>for compatibility with NASA CMS and other NASA MERRA products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 err="1" smtClean="0"/>
              <a:t>Nearfield</a:t>
            </a:r>
            <a:r>
              <a:rPr lang="en-US" dirty="0" smtClean="0"/>
              <a:t> footprint computed for subdomain with  0.1</a:t>
            </a:r>
            <a:r>
              <a:rPr lang="en-US" dirty="0"/>
              <a:t>°lat × </a:t>
            </a:r>
            <a:r>
              <a:rPr lang="en-US" dirty="0" smtClean="0"/>
              <a:t>0.1</a:t>
            </a:r>
            <a:r>
              <a:rPr lang="en-US" dirty="0"/>
              <a:t>° </a:t>
            </a:r>
            <a:r>
              <a:rPr lang="en-US" dirty="0" err="1"/>
              <a:t>lon</a:t>
            </a:r>
            <a:r>
              <a:rPr lang="en-US" dirty="0"/>
              <a:t> × hourly </a:t>
            </a:r>
            <a:r>
              <a:rPr lang="en-US" dirty="0" smtClean="0"/>
              <a:t>for 24 hours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Particle trajectories archived as snapshots with decreasing frequency going backward in time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Convolutions </a:t>
            </a:r>
            <a:r>
              <a:rPr lang="en-US" dirty="0"/>
              <a:t>with CarbonTracker and </a:t>
            </a:r>
            <a:r>
              <a:rPr lang="en-US" dirty="0" smtClean="0"/>
              <a:t>Goddard </a:t>
            </a:r>
            <a:r>
              <a:rPr lang="en-US" dirty="0"/>
              <a:t>CASA-GFED3 (CMS</a:t>
            </a:r>
            <a:r>
              <a:rPr lang="en-US" dirty="0" smtClean="0"/>
              <a:t>) fluxes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All products archived in single Climate-Forecast Compliant </a:t>
            </a:r>
            <a:r>
              <a:rPr lang="en-US" dirty="0" err="1" smtClean="0"/>
              <a:t>NetCDF</a:t>
            </a:r>
            <a:r>
              <a:rPr lang="en-US" dirty="0" smtClean="0"/>
              <a:t> file (v4.0 with compression)</a:t>
            </a:r>
            <a:endParaRPr lang="en-US" dirty="0"/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607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800" y="1463889"/>
            <a:ext cx="7528560" cy="5761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60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rgbClr val="3366FF"/>
                </a:solidFill>
              </a:rPr>
              <a:t>2007-2010</a:t>
            </a:r>
          </a:p>
          <a:p>
            <a:pPr marL="1257300" lvl="2" indent="-342900">
              <a:lnSpc>
                <a:spcPct val="70000"/>
              </a:lnSpc>
              <a:spcBef>
                <a:spcPts val="1200"/>
              </a:spcBef>
              <a:buFont typeface="Arial"/>
              <a:buChar char="•"/>
            </a:pPr>
            <a:r>
              <a:rPr lang="en-US" dirty="0" smtClean="0"/>
              <a:t>Surface and tower sites with continuous CO</a:t>
            </a:r>
            <a:r>
              <a:rPr lang="en-US" baseline="-25000" dirty="0" smtClean="0"/>
              <a:t>2 </a:t>
            </a:r>
            <a:r>
              <a:rPr lang="en-US" dirty="0" smtClean="0"/>
              <a:t>and CH</a:t>
            </a:r>
            <a:r>
              <a:rPr lang="en-US" baseline="-25000" dirty="0" smtClean="0"/>
              <a:t>4</a:t>
            </a:r>
            <a:r>
              <a:rPr lang="en-US" dirty="0" smtClean="0"/>
              <a:t> traceable to WMO scales maintained by NOAA/ESRL’s Global Monitoring Division. Eight footprints per day to resolve diurnal cycle, synched to solar 2 pm.</a:t>
            </a:r>
          </a:p>
          <a:p>
            <a:pPr marL="1257300" lvl="2" indent="-342900">
              <a:lnSpc>
                <a:spcPct val="70000"/>
              </a:lnSpc>
              <a:spcBef>
                <a:spcPts val="1200"/>
              </a:spcBef>
              <a:buFont typeface="Arial"/>
              <a:buChar char="•"/>
            </a:pPr>
            <a:r>
              <a:rPr lang="en-US" dirty="0" smtClean="0"/>
              <a:t>Surface and aircraft flask samples from NOAA’s Global Greenhouse Gas Monitoring Network.</a:t>
            </a:r>
          </a:p>
          <a:p>
            <a:pPr marL="1257300" lvl="2" indent="-342900">
              <a:lnSpc>
                <a:spcPct val="70000"/>
              </a:lnSpc>
              <a:spcBef>
                <a:spcPts val="1200"/>
              </a:spcBef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North American TCCON sites.  Two column simulations per day:  (1) solar noon and (2) time of day corresponding to SZA = 70°</a:t>
            </a:r>
          </a:p>
          <a:p>
            <a:pPr marL="1257300" lvl="2" indent="-342900">
              <a:lnSpc>
                <a:spcPct val="70000"/>
              </a:lnSpc>
              <a:spcBef>
                <a:spcPts val="1200"/>
              </a:spcBef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GOSAT </a:t>
            </a:r>
            <a:r>
              <a:rPr lang="en-US" dirty="0">
                <a:solidFill>
                  <a:srgbClr val="FF0000"/>
                </a:solidFill>
              </a:rPr>
              <a:t>simulations for July 2009 – Dec 2010 were added with support from NASA’s Carbon Monitoring System. </a:t>
            </a:r>
            <a:endParaRPr lang="en-US" dirty="0" smtClean="0">
              <a:solidFill>
                <a:srgbClr val="FF0000"/>
              </a:solidFill>
            </a:endParaRPr>
          </a:p>
          <a:p>
            <a:pPr lvl="2">
              <a:lnSpc>
                <a:spcPct val="60000"/>
              </a:lnSpc>
              <a:spcBef>
                <a:spcPts val="1200"/>
              </a:spcBef>
            </a:pP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60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rgbClr val="3366FF"/>
                </a:solidFill>
              </a:rPr>
              <a:t>Summer 2012 Network Design Case Study</a:t>
            </a:r>
          </a:p>
          <a:p>
            <a:pPr marL="1257300" lvl="2" indent="-342900">
              <a:lnSpc>
                <a:spcPct val="60000"/>
              </a:lnSpc>
              <a:spcBef>
                <a:spcPts val="1200"/>
              </a:spcBef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Augmented surface network (new real and candidate future sites)</a:t>
            </a:r>
          </a:p>
          <a:p>
            <a:pPr marL="1257300" lvl="2" indent="-342900">
              <a:lnSpc>
                <a:spcPct val="60000"/>
              </a:lnSpc>
              <a:spcBef>
                <a:spcPts val="1200"/>
              </a:spcBef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Additional candidate TCCON sites</a:t>
            </a:r>
          </a:p>
          <a:p>
            <a:pPr marL="1257300" lvl="2" indent="-342900">
              <a:lnSpc>
                <a:spcPct val="60000"/>
              </a:lnSpc>
              <a:spcBef>
                <a:spcPts val="1200"/>
              </a:spcBef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OCO-2/ ASCENDS synthetic </a:t>
            </a:r>
            <a:r>
              <a:rPr lang="en-US" dirty="0" smtClean="0">
                <a:solidFill>
                  <a:srgbClr val="FF0000"/>
                </a:solidFill>
              </a:rPr>
              <a:t>data</a:t>
            </a:r>
          </a:p>
          <a:p>
            <a:pPr marL="1257300" lvl="2" indent="-342900">
              <a:lnSpc>
                <a:spcPct val="60000"/>
              </a:lnSpc>
              <a:spcBef>
                <a:spcPts val="1200"/>
              </a:spcBef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Transport model </a:t>
            </a:r>
            <a:r>
              <a:rPr lang="en-US" dirty="0" smtClean="0">
                <a:solidFill>
                  <a:srgbClr val="FF0000"/>
                </a:solidFill>
              </a:rPr>
              <a:t>comparisons</a:t>
            </a:r>
            <a:endParaRPr lang="en-US" dirty="0" smtClean="0">
              <a:solidFill>
                <a:srgbClr val="FF0000"/>
              </a:solidFill>
            </a:endParaRPr>
          </a:p>
          <a:p>
            <a:pPr marL="1257300" lvl="2" indent="-342900">
              <a:lnSpc>
                <a:spcPct val="60000"/>
              </a:lnSpc>
              <a:spcBef>
                <a:spcPts val="1200"/>
              </a:spcBef>
              <a:buFont typeface="Arial"/>
              <a:buChar char="•"/>
            </a:pPr>
            <a:r>
              <a:rPr lang="en-US" dirty="0" smtClean="0"/>
              <a:t>Augmented aircraft network</a:t>
            </a:r>
          </a:p>
          <a:p>
            <a:pPr marL="1257300" lvl="2" indent="-342900">
              <a:spcBef>
                <a:spcPts val="1200"/>
              </a:spcBef>
              <a:buFont typeface="Arial"/>
              <a:buChar char="•"/>
            </a:pP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62000" y="0"/>
            <a:ext cx="7633393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0000FF"/>
                </a:solidFill>
              </a:rPr>
              <a:t>CarbonTracker-Lagrange:  Footprint Library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034280" y="5394861"/>
            <a:ext cx="3972560" cy="132343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1600" dirty="0"/>
              <a:t>Column-observations are simulated and stored as profiles.  Footprints and boundary values from individual altitudes are weighted according to the </a:t>
            </a:r>
            <a:r>
              <a:rPr lang="en-US" sz="1600" dirty="0" smtClean="0"/>
              <a:t>retrieval </a:t>
            </a:r>
            <a:r>
              <a:rPr lang="en-US" sz="1600" dirty="0"/>
              <a:t>averaging </a:t>
            </a:r>
            <a:r>
              <a:rPr lang="en-US" sz="1600" dirty="0" smtClean="0"/>
              <a:t>kernel and taking into account water vapor.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34888"/>
            <a:ext cx="8879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1200"/>
              </a:spcBef>
            </a:pPr>
            <a:r>
              <a:rPr lang="en-US" dirty="0" smtClean="0"/>
              <a:t>Species-independent footprints corresponding to </a:t>
            </a:r>
            <a:r>
              <a:rPr lang="en-US" dirty="0"/>
              <a:t>&gt; 1 million well-calibrated CO</a:t>
            </a:r>
            <a:r>
              <a:rPr lang="en-US" baseline="-25000" dirty="0"/>
              <a:t>2</a:t>
            </a:r>
            <a:r>
              <a:rPr lang="en-US" dirty="0"/>
              <a:t> in situ (continuous and discrete) measurements </a:t>
            </a:r>
            <a:r>
              <a:rPr lang="en-US" dirty="0" smtClean="0"/>
              <a:t>have </a:t>
            </a:r>
            <a:r>
              <a:rPr lang="en-US" dirty="0"/>
              <a:t>been </a:t>
            </a:r>
            <a:r>
              <a:rPr lang="en-US" dirty="0" smtClean="0"/>
              <a:t>computed. Plans to extend through 2015.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39572" y="4460008"/>
            <a:ext cx="166726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 = CMS 2012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657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52" y="1319824"/>
            <a:ext cx="8268670" cy="37124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09442" y="358163"/>
            <a:ext cx="7072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July 2010 Cumulative Sensitivity to Surface Flux for In Situ (Flask and Continuous) and ACOS GOSAT quality controlled data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21071" y="5225918"/>
            <a:ext cx="82383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Number of GOSAT observations is relatively low and sensitivity to surface fluxes is much lower than for in situ data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Increased sensitivity for column data may be achieved by extending domain further over the Atlantic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668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02411"/>
            <a:ext cx="9144000" cy="54784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800100" lvl="1" indent="-342900">
              <a:spcBef>
                <a:spcPts val="1200"/>
              </a:spcBef>
              <a:buFont typeface="Arial"/>
              <a:buChar char="•"/>
            </a:pPr>
            <a:r>
              <a:rPr lang="en-US" sz="2000" dirty="0" smtClean="0"/>
              <a:t>Efficient algorithm uses sparse matrix methods for explicit matrix inversion (</a:t>
            </a:r>
            <a:r>
              <a:rPr lang="en-US" sz="2000" dirty="0" smtClean="0">
                <a:solidFill>
                  <a:srgbClr val="0000FF"/>
                </a:solidFill>
              </a:rPr>
              <a:t>Yadav and Michalak, </a:t>
            </a:r>
            <a:r>
              <a:rPr lang="it-IT" sz="2000" i="1" dirty="0" err="1" smtClean="0">
                <a:solidFill>
                  <a:srgbClr val="0000FF"/>
                </a:solidFill>
              </a:rPr>
              <a:t>Geosci</a:t>
            </a:r>
            <a:r>
              <a:rPr lang="it-IT" sz="2000" i="1" dirty="0" smtClean="0">
                <a:solidFill>
                  <a:srgbClr val="0000FF"/>
                </a:solidFill>
              </a:rPr>
              <a:t>. Model </a:t>
            </a:r>
            <a:r>
              <a:rPr lang="it-IT" sz="2000" i="1" dirty="0" err="1" smtClean="0">
                <a:solidFill>
                  <a:srgbClr val="0000FF"/>
                </a:solidFill>
              </a:rPr>
              <a:t>Dev</a:t>
            </a:r>
            <a:r>
              <a:rPr lang="it-IT" sz="2000" i="1" dirty="0" smtClean="0">
                <a:solidFill>
                  <a:srgbClr val="0000FF"/>
                </a:solidFill>
              </a:rPr>
              <a:t>.</a:t>
            </a:r>
            <a:r>
              <a:rPr lang="it-IT" sz="2000" dirty="0" smtClean="0">
                <a:solidFill>
                  <a:srgbClr val="0000FF"/>
                </a:solidFill>
              </a:rPr>
              <a:t>, </a:t>
            </a:r>
            <a:r>
              <a:rPr lang="it-IT" sz="2000" i="1" dirty="0" smtClean="0">
                <a:solidFill>
                  <a:srgbClr val="0000FF"/>
                </a:solidFill>
              </a:rPr>
              <a:t>6</a:t>
            </a:r>
            <a:r>
              <a:rPr lang="it-IT" sz="2000" dirty="0" smtClean="0">
                <a:solidFill>
                  <a:srgbClr val="0000FF"/>
                </a:solidFill>
              </a:rPr>
              <a:t>, 583-590, 2013</a:t>
            </a:r>
            <a:r>
              <a:rPr lang="it-IT" sz="2000" dirty="0" smtClean="0"/>
              <a:t>)</a:t>
            </a:r>
            <a:r>
              <a:rPr lang="en-US" sz="2000" dirty="0" smtClean="0"/>
              <a:t>. Computational speed enables many permutations of the inversion</a:t>
            </a:r>
            <a:r>
              <a:rPr lang="it-IT" sz="2000" dirty="0" smtClean="0"/>
              <a:t>, </a:t>
            </a:r>
            <a:r>
              <a:rPr lang="it-IT" sz="2000" dirty="0" err="1" smtClean="0"/>
              <a:t>such</a:t>
            </a:r>
            <a:r>
              <a:rPr lang="it-IT" sz="2000" dirty="0" smtClean="0"/>
              <a:t> </a:t>
            </a:r>
            <a:r>
              <a:rPr lang="it-IT" sz="2000" dirty="0" err="1" smtClean="0"/>
              <a:t>as</a:t>
            </a:r>
            <a:r>
              <a:rPr lang="it-IT" sz="2000" dirty="0" smtClean="0"/>
              <a:t>:</a:t>
            </a:r>
          </a:p>
          <a:p>
            <a:pPr marL="1257300" lvl="2" indent="-342900">
              <a:buFont typeface="Lucida Grande"/>
              <a:buChar char="-"/>
            </a:pPr>
            <a:r>
              <a:rPr lang="it-IT" sz="2000" dirty="0" smtClean="0"/>
              <a:t>Multiple data-weighting scenarios</a:t>
            </a:r>
          </a:p>
          <a:p>
            <a:pPr marL="1257300" lvl="2" indent="-342900">
              <a:buFont typeface="Lucida Grande"/>
              <a:buChar char="-"/>
            </a:pPr>
            <a:r>
              <a:rPr lang="it-IT" sz="2000" dirty="0" smtClean="0"/>
              <a:t>Varied</a:t>
            </a:r>
            <a:r>
              <a:rPr lang="it-IT" sz="2000" dirty="0"/>
              <a:t> </a:t>
            </a:r>
            <a:r>
              <a:rPr lang="it-IT" sz="2000" dirty="0" smtClean="0"/>
              <a:t>mathematical construct</a:t>
            </a:r>
          </a:p>
          <a:p>
            <a:pPr marL="1657350" lvl="3" indent="-285750">
              <a:buFont typeface="Arial"/>
              <a:buChar char="•"/>
            </a:pPr>
            <a:r>
              <a:rPr lang="it-IT" sz="2000" dirty="0" smtClean="0"/>
              <a:t>Form of state vector</a:t>
            </a:r>
          </a:p>
          <a:p>
            <a:pPr marL="1657350" lvl="3" indent="-285750">
              <a:buFont typeface="Arial"/>
              <a:buChar char="•"/>
            </a:pPr>
            <a:r>
              <a:rPr lang="it-IT" sz="2000" dirty="0" smtClean="0"/>
              <a:t>Bayesian or Geostatistical optimization</a:t>
            </a:r>
          </a:p>
          <a:p>
            <a:pPr marL="1257300" lvl="2" indent="-342900">
              <a:buFont typeface="Lucida Grande"/>
              <a:buChar char="-"/>
            </a:pPr>
            <a:r>
              <a:rPr lang="it-IT" sz="2000" dirty="0" smtClean="0"/>
              <a:t>Multiple </a:t>
            </a:r>
            <a:r>
              <a:rPr lang="it-IT" sz="2000" dirty="0" err="1" smtClean="0"/>
              <a:t>priors</a:t>
            </a:r>
            <a:endParaRPr lang="it-IT" sz="2000" dirty="0" smtClean="0"/>
          </a:p>
          <a:p>
            <a:pPr marL="800100" lvl="1" indent="-342900">
              <a:spcBef>
                <a:spcPts val="12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Modular </a:t>
            </a:r>
            <a:r>
              <a:rPr lang="en-US" sz="2000" dirty="0" smtClean="0">
                <a:solidFill>
                  <a:srgbClr val="0000FF"/>
                </a:solidFill>
              </a:rPr>
              <a:t>python software </a:t>
            </a:r>
            <a:r>
              <a:rPr lang="en-US" sz="2000" dirty="0" smtClean="0"/>
              <a:t>enables fast incorporation of new techniques and facilitates use of multiple transport models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pPr marL="800100" lvl="1" indent="-342900">
              <a:spcBef>
                <a:spcPts val="1200"/>
              </a:spcBef>
              <a:buFont typeface="Arial"/>
              <a:buChar char="•"/>
            </a:pPr>
            <a:r>
              <a:rPr lang="en-US" sz="2000" dirty="0" smtClean="0"/>
              <a:t>New </a:t>
            </a:r>
            <a:r>
              <a:rPr lang="en-US" sz="2000" dirty="0" smtClean="0">
                <a:solidFill>
                  <a:srgbClr val="0000FF"/>
                </a:solidFill>
              </a:rPr>
              <a:t>boundary value optimization </a:t>
            </a:r>
            <a:r>
              <a:rPr lang="en-US" sz="2000" dirty="0" smtClean="0"/>
              <a:t>capability has been implemented and is undergoing testing.  Success requires vertically resolved measurements that are differently sensitive to surface flux and boundary errors (e.g. aircraft profiles, or surface plus column). </a:t>
            </a:r>
          </a:p>
          <a:p>
            <a:pPr marL="800100" lvl="1" indent="-342900">
              <a:spcBef>
                <a:spcPts val="1200"/>
              </a:spcBef>
              <a:buFont typeface="Arial"/>
              <a:buChar char="•"/>
            </a:pPr>
            <a:r>
              <a:rPr lang="en-US" sz="2000" dirty="0" smtClean="0"/>
              <a:t>Initial focus is on </a:t>
            </a:r>
            <a:r>
              <a:rPr lang="en-US" sz="2000" dirty="0" smtClean="0">
                <a:solidFill>
                  <a:srgbClr val="0000FF"/>
                </a:solidFill>
              </a:rPr>
              <a:t>continental-scale CO</a:t>
            </a:r>
            <a:r>
              <a:rPr lang="en-US" sz="2000" baseline="-25000" dirty="0" smtClean="0">
                <a:solidFill>
                  <a:srgbClr val="0000FF"/>
                </a:solidFill>
              </a:rPr>
              <a:t>2</a:t>
            </a:r>
            <a:r>
              <a:rPr lang="en-US" sz="2000" dirty="0" smtClean="0">
                <a:solidFill>
                  <a:srgbClr val="0000FF"/>
                </a:solidFill>
              </a:rPr>
              <a:t> and CH</a:t>
            </a:r>
            <a:r>
              <a:rPr lang="en-US" sz="2000" baseline="-25000" dirty="0" smtClean="0">
                <a:solidFill>
                  <a:srgbClr val="0000FF"/>
                </a:solidFill>
              </a:rPr>
              <a:t>4</a:t>
            </a:r>
            <a:r>
              <a:rPr lang="en-US" sz="2000" dirty="0" smtClean="0">
                <a:solidFill>
                  <a:srgbClr val="0000FF"/>
                </a:solidFill>
              </a:rPr>
              <a:t> inversions for North America</a:t>
            </a:r>
            <a:r>
              <a:rPr lang="en-US" sz="2000" dirty="0" smtClean="0"/>
              <a:t>, with plans to move to finer spatial scales and simulate additional species.</a:t>
            </a:r>
            <a:endParaRPr lang="en-US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39130" y="0"/>
            <a:ext cx="7207165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0000FF"/>
                </a:solidFill>
              </a:rPr>
              <a:t>CarbonTracker-Lagrange:  </a:t>
            </a:r>
            <a:r>
              <a:rPr lang="en-US" sz="2800" dirty="0" smtClean="0">
                <a:solidFill>
                  <a:srgbClr val="0000FF"/>
                </a:solidFill>
              </a:rPr>
              <a:t>Inverse Modeling</a:t>
            </a:r>
            <a:endParaRPr lang="en-US" sz="2800" dirty="0" smtClean="0">
              <a:solidFill>
                <a:srgbClr val="0000FF"/>
              </a:solidFill>
            </a:endParaRPr>
          </a:p>
          <a:p>
            <a:endParaRPr lang="en-US" sz="36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92373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0211"/>
            <a:ext cx="9144000" cy="11828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40001" y="1542962"/>
            <a:ext cx="6317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Yadav and Michalak</a:t>
            </a:r>
            <a:r>
              <a:rPr lang="it-IT" sz="2000" i="1" dirty="0" smtClean="0"/>
              <a:t>, </a:t>
            </a:r>
            <a:r>
              <a:rPr lang="it-IT" sz="2000" i="1" dirty="0" err="1" smtClean="0"/>
              <a:t>Geosci</a:t>
            </a:r>
            <a:r>
              <a:rPr lang="it-IT" sz="2000" i="1" dirty="0"/>
              <a:t>. Model </a:t>
            </a:r>
            <a:r>
              <a:rPr lang="it-IT" sz="2000" i="1" dirty="0" err="1"/>
              <a:t>Dev</a:t>
            </a:r>
            <a:r>
              <a:rPr lang="it-IT" sz="2000" i="1" dirty="0"/>
              <a:t>.</a:t>
            </a:r>
            <a:r>
              <a:rPr lang="it-IT" sz="2000" dirty="0"/>
              <a:t>,</a:t>
            </a:r>
            <a:r>
              <a:rPr lang="it-IT" sz="2000" i="1" dirty="0"/>
              <a:t> 6</a:t>
            </a:r>
            <a:r>
              <a:rPr lang="it-IT" sz="2000" dirty="0"/>
              <a:t>, 583–590, 2013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29843" y="2138128"/>
            <a:ext cx="712722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 is atmospheric transport operator (i.e. the footprints)</a:t>
            </a:r>
          </a:p>
          <a:p>
            <a:r>
              <a:rPr lang="en-US" sz="2400" dirty="0" smtClean="0"/>
              <a:t>Q is the prior error covariance matrix</a:t>
            </a:r>
          </a:p>
          <a:p>
            <a:r>
              <a:rPr lang="en-US" sz="2400" dirty="0" smtClean="0"/>
              <a:t>R is the model-data mismatch matrix</a:t>
            </a:r>
          </a:p>
          <a:p>
            <a:r>
              <a:rPr lang="en-US" sz="2400" dirty="0" err="1" smtClean="0"/>
              <a:t>s</a:t>
            </a:r>
            <a:r>
              <a:rPr lang="en-US" sz="2400" i="1" baseline="-25000" dirty="0" err="1" smtClean="0"/>
              <a:t>p</a:t>
            </a:r>
            <a:r>
              <a:rPr lang="en-US" sz="2400" dirty="0" smtClean="0"/>
              <a:t> is a vector containing the prior flux estimate</a:t>
            </a:r>
          </a:p>
          <a:p>
            <a:r>
              <a:rPr lang="en-US" sz="2400" dirty="0" err="1" smtClean="0"/>
              <a:t>ŝ</a:t>
            </a:r>
            <a:r>
              <a:rPr lang="en-US" sz="2400" dirty="0" smtClean="0"/>
              <a:t> is a vector containing the revised fluxes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58344" y="4282739"/>
            <a:ext cx="8427312" cy="1938992"/>
          </a:xfrm>
          <a:prstGeom prst="rect">
            <a:avLst/>
          </a:prstGeom>
          <a:noFill/>
          <a:ln w="38100" cmpd="sng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Modified framework for boundary optimization: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H has additional columns for boundary value grid cells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s</a:t>
            </a:r>
            <a:r>
              <a:rPr lang="en-US" sz="2400" i="1" baseline="-25000" dirty="0" err="1" smtClean="0"/>
              <a:t>p</a:t>
            </a:r>
            <a:r>
              <a:rPr lang="en-US" sz="2400" dirty="0"/>
              <a:t> </a:t>
            </a:r>
            <a:r>
              <a:rPr lang="en-US" sz="2400" dirty="0" smtClean="0"/>
              <a:t>and </a:t>
            </a:r>
            <a:r>
              <a:rPr lang="en-US" sz="2400" dirty="0" err="1" smtClean="0"/>
              <a:t>ŝ</a:t>
            </a:r>
            <a:r>
              <a:rPr lang="en-US" sz="2400" dirty="0" smtClean="0"/>
              <a:t> contains additional elements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Q contains additional rows and columns. No cross-correlation  between boundary values and fluxes </a:t>
            </a: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61544" y="25400"/>
            <a:ext cx="7668056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0000FF"/>
                </a:solidFill>
              </a:rPr>
              <a:t>CarbonTracker-Lagrange Inversion Framework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4139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648" b="1962"/>
          <a:stretch/>
        </p:blipFill>
        <p:spPr>
          <a:xfrm>
            <a:off x="400553" y="2200921"/>
            <a:ext cx="5167893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0553" y="1833694"/>
            <a:ext cx="5459994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CASAGFEDCMS Net Ecosystem Exchange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380009" y="2429884"/>
            <a:ext cx="2800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1-31 July 2010, 14:00 LST</a:t>
            </a:r>
            <a:endParaRPr lang="en-US" sz="2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522239" y="3034940"/>
            <a:ext cx="2367517" cy="641683"/>
            <a:chOff x="3400759" y="5854890"/>
            <a:chExt cx="2367517" cy="641683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400759" y="6039556"/>
              <a:ext cx="731520" cy="7055"/>
            </a:xfrm>
            <a:prstGeom prst="line">
              <a:avLst/>
            </a:prstGeom>
            <a:ln w="38100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419095" y="6304852"/>
              <a:ext cx="731520" cy="7055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190951" y="5854890"/>
              <a:ext cx="1402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Daily Profiles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90951" y="6127241"/>
              <a:ext cx="1577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Monthly Mean</a:t>
              </a:r>
              <a:endParaRPr 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464375" y="3702356"/>
            <a:ext cx="2185845" cy="58477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CASAGFEDCMS fluxes </a:t>
            </a:r>
            <a:r>
              <a:rPr lang="en-US" sz="1600" dirty="0"/>
              <a:t>courtesy of  </a:t>
            </a:r>
            <a:r>
              <a:rPr lang="en-US" sz="1600" dirty="0" smtClean="0"/>
              <a:t>G</a:t>
            </a:r>
            <a:r>
              <a:rPr lang="en-US" sz="1600" dirty="0"/>
              <a:t>. J. </a:t>
            </a:r>
            <a:r>
              <a:rPr lang="en-US" sz="1600" dirty="0" err="1" smtClean="0"/>
              <a:t>Collatz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5568447" y="2708951"/>
            <a:ext cx="3105654" cy="3093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Font typeface="Arial"/>
              <a:buChar char="•"/>
            </a:pPr>
            <a:r>
              <a:rPr lang="en-US" dirty="0" smtClean="0"/>
              <a:t>Contrast between surface and free troposphere data provides information about surface versus boundary influences.</a:t>
            </a:r>
          </a:p>
          <a:p>
            <a:pPr marL="285750" indent="-285750">
              <a:spcBef>
                <a:spcPts val="1800"/>
              </a:spcBef>
              <a:buFont typeface="Arial"/>
              <a:buChar char="•"/>
            </a:pPr>
            <a:r>
              <a:rPr lang="en-US" dirty="0" smtClean="0"/>
              <a:t>Dense aircraft plus tall tower data is best, but bias-free column datasets could also provide a useful constraint.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2364" y="1002697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CarbonTracker-Lagrange profiles corresponding to the Park Falls NOAA/UWI WLEF-TV Tall Tower and TCCON site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182" y="48634"/>
            <a:ext cx="8981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Data constraints on Boundary and Surface Influences: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96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164" y="455607"/>
            <a:ext cx="5684217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9192" y="86275"/>
            <a:ext cx="7072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July 2010 Synthetic Data Inversion; Monthly Mean Fluxes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071" y="5484807"/>
            <a:ext cx="82383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Idealized case: perfect transport, perfect observations (no noise), no boundary value errors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Including GOSAT ACOS observations does not significantly change results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8726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339267" y="2956581"/>
            <a:ext cx="2432200" cy="175432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Despite similarity of posterior fluxes with and without GOSAT ACOS observations, improvement in residuals is evident.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939"/>
          <a:stretch/>
        </p:blipFill>
        <p:spPr>
          <a:xfrm>
            <a:off x="143933" y="891103"/>
            <a:ext cx="5930900" cy="5699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0" y="1202254"/>
            <a:ext cx="1239980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mean=0.28</a:t>
            </a:r>
          </a:p>
          <a:p>
            <a:r>
              <a:rPr lang="en-US" dirty="0" err="1" smtClean="0"/>
              <a:t>sd</a:t>
            </a:r>
            <a:r>
              <a:rPr lang="en-US" dirty="0" smtClean="0"/>
              <a:t>=0.68</a:t>
            </a:r>
          </a:p>
          <a:p>
            <a:r>
              <a:rPr lang="en-US" dirty="0" smtClean="0"/>
              <a:t>Q16=-0.2</a:t>
            </a:r>
          </a:p>
          <a:p>
            <a:r>
              <a:rPr lang="en-US" dirty="0" smtClean="0"/>
              <a:t>Q50=0.14</a:t>
            </a:r>
          </a:p>
          <a:p>
            <a:r>
              <a:rPr lang="en-US" dirty="0" smtClean="0"/>
              <a:t>Q84=0.83</a:t>
            </a:r>
          </a:p>
          <a:p>
            <a:r>
              <a:rPr lang="en-US" dirty="0" smtClean="0"/>
              <a:t>N=2623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34853" y="4091504"/>
            <a:ext cx="11721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mean=0</a:t>
            </a:r>
          </a:p>
          <a:p>
            <a:r>
              <a:rPr lang="en-US" dirty="0" err="1" smtClean="0"/>
              <a:t>sd</a:t>
            </a:r>
            <a:r>
              <a:rPr lang="en-US" dirty="0" smtClean="0"/>
              <a:t>=0.2</a:t>
            </a:r>
          </a:p>
          <a:p>
            <a:r>
              <a:rPr lang="en-US" dirty="0" smtClean="0"/>
              <a:t>Q16=-0.14</a:t>
            </a:r>
          </a:p>
          <a:p>
            <a:r>
              <a:rPr lang="en-US" dirty="0" smtClean="0"/>
              <a:t>Q50=0</a:t>
            </a:r>
          </a:p>
          <a:p>
            <a:r>
              <a:rPr lang="en-US" dirty="0" smtClean="0"/>
              <a:t>Q84=0.16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5600" y="677320"/>
            <a:ext cx="5456380" cy="4064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48041" y="675098"/>
            <a:ext cx="322395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Prior Simulated OBS – CASA OBS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55600" y="3820568"/>
            <a:ext cx="5456380" cy="21920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32709" y="3635902"/>
            <a:ext cx="366732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Posterior Simulated OBS – CASA OBS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79192" y="86275"/>
            <a:ext cx="7072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July 2010 Synthetic Data Inversion; ACOS GOSAT Residuals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816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80818" y="1065698"/>
            <a:ext cx="922481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Bef>
                <a:spcPts val="1200"/>
              </a:spcBef>
              <a:spcAft>
                <a:spcPts val="1400"/>
              </a:spcAft>
              <a:buFont typeface="Arial"/>
              <a:buChar char="•"/>
            </a:pPr>
            <a:r>
              <a:rPr lang="en-US" sz="2000" dirty="0" smtClean="0"/>
              <a:t>New Lagrangian inverse-modeling framework under development at NOAA Earth System Research Laboratory in collaboration with many partners</a:t>
            </a:r>
            <a:r>
              <a:rPr lang="en-US" sz="2000" dirty="0"/>
              <a:t> </a:t>
            </a:r>
            <a:r>
              <a:rPr lang="en-US" sz="2000" dirty="0" smtClean="0"/>
              <a:t>to take advantage from measurements and datasets developed under the North American Carbon Program.</a:t>
            </a:r>
          </a:p>
          <a:p>
            <a:pPr marL="800100" lvl="1" indent="-342900">
              <a:spcBef>
                <a:spcPts val="1200"/>
              </a:spcBef>
              <a:spcAft>
                <a:spcPts val="1400"/>
              </a:spcAft>
              <a:buFont typeface="Arial"/>
              <a:buChar char="•"/>
            </a:pPr>
            <a:r>
              <a:rPr lang="en-US" sz="2000" dirty="0" smtClean="0"/>
              <a:t>Initial support from </a:t>
            </a:r>
            <a:r>
              <a:rPr lang="en-US" sz="2000" dirty="0"/>
              <a:t>NOAA Climate Program Office’s Atmospheric Chemistry, Carbon Cycle, &amp; Climate (AC</a:t>
            </a:r>
            <a:r>
              <a:rPr lang="en-US" sz="2000" baseline="30000" dirty="0"/>
              <a:t>4</a:t>
            </a:r>
            <a:r>
              <a:rPr lang="en-US" sz="2000" dirty="0"/>
              <a:t>) </a:t>
            </a:r>
            <a:r>
              <a:rPr lang="en-US" sz="2000" dirty="0" smtClean="0"/>
              <a:t>Program.  </a:t>
            </a:r>
            <a:r>
              <a:rPr lang="en-US" sz="2000" dirty="0" smtClean="0">
                <a:solidFill>
                  <a:srgbClr val="0000FF"/>
                </a:solidFill>
              </a:rPr>
              <a:t>NASA Carbon Monitoring System funding has enabled inclusion of satellite and TCCON data.</a:t>
            </a:r>
          </a:p>
          <a:p>
            <a:pPr marL="800100" lvl="1" indent="-342900">
              <a:spcBef>
                <a:spcPts val="1200"/>
              </a:spcBef>
              <a:spcAft>
                <a:spcPts val="1400"/>
              </a:spcAft>
              <a:buFont typeface="Arial"/>
              <a:buChar char="•"/>
            </a:pPr>
            <a:r>
              <a:rPr lang="en-US" sz="2000" dirty="0" smtClean="0"/>
              <a:t>High-resolution WRF-STILT atmospheric transport model customized for Lagrangian simulations (Nehrkorn et al., </a:t>
            </a:r>
            <a:r>
              <a:rPr lang="es-ES_tradnl" sz="2000" i="1" dirty="0" smtClean="0"/>
              <a:t>Meteorol. Atmos. Phys.</a:t>
            </a:r>
            <a:r>
              <a:rPr lang="es-ES_tradnl" sz="2000" dirty="0" smtClean="0"/>
              <a:t>,</a:t>
            </a:r>
            <a:r>
              <a:rPr lang="es-ES_tradnl" sz="2000" i="1" dirty="0" smtClean="0"/>
              <a:t> 107</a:t>
            </a:r>
            <a:r>
              <a:rPr lang="es-ES_tradnl" sz="2000" dirty="0" smtClean="0"/>
              <a:t>, </a:t>
            </a:r>
            <a:r>
              <a:rPr lang="en-US" sz="2000" dirty="0" smtClean="0"/>
              <a:t>2010). </a:t>
            </a:r>
            <a:r>
              <a:rPr lang="en-US" sz="2000" dirty="0" smtClean="0">
                <a:solidFill>
                  <a:srgbClr val="0000FF"/>
                </a:solidFill>
              </a:rPr>
              <a:t>AER, Inc.</a:t>
            </a:r>
            <a:r>
              <a:rPr lang="en-US" sz="2000" dirty="0" smtClean="0"/>
              <a:t> is responsible for STILT-WRF runs.  Also testing HYSPLIT-NAM, HYSPLIT-HRRR and HYSPLIT-HRRR (High Resolution Rapid Refresh, an experimental real time 3-km simulation from NOAA-ESRL).</a:t>
            </a:r>
          </a:p>
          <a:p>
            <a:pPr marL="800100" lvl="1" indent="-342900">
              <a:spcBef>
                <a:spcPts val="1200"/>
              </a:spcBef>
              <a:spcAft>
                <a:spcPts val="1400"/>
              </a:spcAft>
              <a:buFont typeface="Arial"/>
              <a:buChar char="•"/>
            </a:pPr>
            <a:r>
              <a:rPr lang="en-US" sz="2000" dirty="0" smtClean="0"/>
              <a:t>Pre-computed footprints combined with efficient matrix inversion code enables testing of many variants of inversion.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79500" y="-2495"/>
            <a:ext cx="70866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0000FF"/>
                </a:solidFill>
              </a:rPr>
              <a:t>CarbonTracker-Lagrange:  A new tool for regional- to continental-scale flux estimation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91649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2990" y="339664"/>
            <a:ext cx="4134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Status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5325" y="1343910"/>
            <a:ext cx="809190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Project will continue as Andrews CMS-2014 (see poster)</a:t>
            </a:r>
          </a:p>
          <a:p>
            <a:endParaRPr lang="en-US" sz="12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In situ and column footprints for 2007 -2010 and Summer 2012 available by FTP from NOAA/ESRL within one month</a:t>
            </a:r>
          </a:p>
          <a:p>
            <a:endParaRPr lang="en-US" sz="12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Inversion code fully functional with new boundary value optimization capability</a:t>
            </a:r>
          </a:p>
          <a:p>
            <a:endParaRPr lang="en-US" sz="12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Optimized fluxes and boundary values for 2007-2010 coming soon and will be compared with CMS flux products</a:t>
            </a:r>
          </a:p>
          <a:p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Inversions will be done with and without ACOS GOSAT retrievals to investigate consistency of in situ and GOSAT observations</a:t>
            </a:r>
          </a:p>
        </p:txBody>
      </p:sp>
    </p:spTree>
    <p:extLst>
      <p:ext uri="{BB962C8B-B14F-4D97-AF65-F5344CB8AC3E}">
        <p14:creationId xmlns:p14="http://schemas.microsoft.com/office/powerpoint/2010/main" val="279091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772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Additional Slides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55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95883" y="3673153"/>
            <a:ext cx="4648117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Gridded boundary footprints: Use all trajectory points within the mole fraction estimation domain.  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Resolution:  daily x 3 </a:t>
            </a:r>
            <a:r>
              <a:rPr lang="en-US" dirty="0" err="1" smtClean="0"/>
              <a:t>lon</a:t>
            </a:r>
            <a:r>
              <a:rPr lang="en-US" dirty="0" smtClean="0"/>
              <a:t> x 2 </a:t>
            </a:r>
            <a:r>
              <a:rPr lang="en-US" dirty="0" err="1" smtClean="0"/>
              <a:t>lat</a:t>
            </a:r>
            <a:r>
              <a:rPr lang="en-US" dirty="0" smtClean="0"/>
              <a:t> x three vertical bins.</a:t>
            </a:r>
            <a:endParaRPr lang="en-US" dirty="0"/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Each trajectory gets 1/500</a:t>
            </a:r>
            <a:r>
              <a:rPr lang="en-US" baseline="30000" dirty="0" smtClean="0"/>
              <a:t>th</a:t>
            </a:r>
            <a:r>
              <a:rPr lang="en-US" dirty="0" smtClean="0"/>
              <a:t> of the weight, but trajectories may have different number of points included.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Units are ppm per ppm.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948" y="96400"/>
            <a:ext cx="3860800" cy="3474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5" y="95095"/>
            <a:ext cx="3857669" cy="32826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96" y="3379784"/>
            <a:ext cx="4016776" cy="34747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7284" y="2762035"/>
            <a:ext cx="1741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PBL: 0 – 2 km </a:t>
            </a:r>
            <a:r>
              <a:rPr lang="en-US" dirty="0" err="1" smtClean="0">
                <a:solidFill>
                  <a:srgbClr val="0000FF"/>
                </a:solidFill>
              </a:rPr>
              <a:t>asl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18205" y="2767457"/>
            <a:ext cx="23038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Free Trop: </a:t>
            </a:r>
            <a:r>
              <a:rPr lang="en-US" dirty="0">
                <a:solidFill>
                  <a:srgbClr val="0000FF"/>
                </a:solidFill>
              </a:rPr>
              <a:t>4</a:t>
            </a:r>
            <a:r>
              <a:rPr lang="en-US" dirty="0" smtClean="0">
                <a:solidFill>
                  <a:srgbClr val="0000FF"/>
                </a:solidFill>
              </a:rPr>
              <a:t> – 8 km </a:t>
            </a:r>
            <a:r>
              <a:rPr lang="en-US" dirty="0" err="1" smtClean="0">
                <a:solidFill>
                  <a:srgbClr val="0000FF"/>
                </a:solidFill>
              </a:rPr>
              <a:t>asl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1003" y="6159600"/>
            <a:ext cx="24294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Transition: 2 – 4 km </a:t>
            </a:r>
            <a:r>
              <a:rPr lang="en-US" dirty="0" err="1" smtClean="0">
                <a:solidFill>
                  <a:srgbClr val="0000FF"/>
                </a:solidFill>
              </a:rPr>
              <a:t>asl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25961" y="-48840"/>
            <a:ext cx="3507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LEF Tower 396m: 2010-07-22 18:10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985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72603" y="104173"/>
            <a:ext cx="42498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Prior Error Covariance Q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0285" y="865010"/>
            <a:ext cx="5005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Yadav and Michalak, GMD, 2013:</a:t>
            </a:r>
            <a:endParaRPr lang="en-US" sz="2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t="11952"/>
          <a:stretch/>
        </p:blipFill>
        <p:spPr>
          <a:xfrm>
            <a:off x="0" y="1993451"/>
            <a:ext cx="9144000" cy="438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30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650" y="19148"/>
            <a:ext cx="8429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</a:t>
            </a:r>
            <a:r>
              <a:rPr lang="en-US" sz="2800" dirty="0"/>
              <a:t>h</a:t>
            </a:r>
            <a:r>
              <a:rPr lang="en-US" sz="2800" dirty="0" smtClean="0"/>
              <a:t>ave generalized to allow space- and time-varying sigma: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9258" r="39898"/>
          <a:stretch/>
        </p:blipFill>
        <p:spPr>
          <a:xfrm>
            <a:off x="385603" y="1020037"/>
            <a:ext cx="3744390" cy="3881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7818" r="37193"/>
          <a:stretch/>
        </p:blipFill>
        <p:spPr>
          <a:xfrm>
            <a:off x="335059" y="1763209"/>
            <a:ext cx="4312649" cy="11186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t="-1" r="81175" b="2835"/>
          <a:stretch/>
        </p:blipFill>
        <p:spPr>
          <a:xfrm>
            <a:off x="552571" y="3115399"/>
            <a:ext cx="3216517" cy="10760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r="65965"/>
          <a:stretch/>
        </p:blipFill>
        <p:spPr>
          <a:xfrm>
            <a:off x="551965" y="4738506"/>
            <a:ext cx="5105674" cy="3241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68604" y="3240275"/>
            <a:ext cx="4082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I</a:t>
            </a:r>
            <a:r>
              <a:rPr lang="en-US" baseline="-25000" dirty="0" smtClean="0"/>
              <a:t>σ</a:t>
            </a:r>
            <a:r>
              <a:rPr lang="en-US" dirty="0" smtClean="0"/>
              <a:t> is the diagonal matrix of standard deviations:  </a:t>
            </a:r>
            <a:r>
              <a:rPr lang="en-US" dirty="0" smtClean="0">
                <a:latin typeface="Cambria"/>
                <a:cs typeface="Cambria"/>
              </a:rPr>
              <a:t>I</a:t>
            </a:r>
            <a:r>
              <a:rPr lang="en-US" baseline="-25000" dirty="0" smtClean="0"/>
              <a:t>σ</a:t>
            </a:r>
            <a:r>
              <a:rPr lang="en-US" dirty="0" smtClean="0"/>
              <a:t>[</a:t>
            </a:r>
            <a:r>
              <a:rPr lang="en-US" dirty="0" err="1" smtClean="0"/>
              <a:t>ij</a:t>
            </a:r>
            <a:r>
              <a:rPr lang="en-US" dirty="0" smtClean="0"/>
              <a:t>]=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i</a:t>
            </a:r>
            <a:r>
              <a:rPr lang="en-US" dirty="0" smtClean="0"/>
              <a:t> for </a:t>
            </a:r>
            <a:r>
              <a:rPr lang="en-US" dirty="0" err="1" smtClean="0"/>
              <a:t>i</a:t>
            </a:r>
            <a:r>
              <a:rPr lang="en-US" dirty="0" smtClean="0"/>
              <a:t>=j, 0 for </a:t>
            </a:r>
            <a:r>
              <a:rPr lang="en-US" dirty="0" err="1" smtClean="0"/>
              <a:t>i≠j</a:t>
            </a:r>
            <a:r>
              <a:rPr lang="en-US" dirty="0"/>
              <a:t>.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809653" y="5710987"/>
            <a:ext cx="7731570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Beta algorithm (in testing) that leverages Yadav and Michalak framework to avoid building full Q and full          .</a:t>
            </a:r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342636"/>
              </p:ext>
            </p:extLst>
          </p:nvPr>
        </p:nvGraphicFramePr>
        <p:xfrm>
          <a:off x="3546566" y="6007442"/>
          <a:ext cx="551839" cy="284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6" name="Equation" r:id="rId7" imgW="393700" imgH="203200" progId="Equation.3">
                  <p:embed/>
                </p:oleObj>
              </mc:Choice>
              <mc:Fallback>
                <p:oleObj name="Equation" r:id="rId7" imgW="393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46566" y="6007442"/>
                        <a:ext cx="551839" cy="2848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7793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6785" y="104173"/>
            <a:ext cx="53992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00FF"/>
                </a:solidFill>
              </a:rPr>
              <a:t>Model-Data </a:t>
            </a:r>
            <a:r>
              <a:rPr lang="en-US" sz="3200" dirty="0" smtClean="0">
                <a:solidFill>
                  <a:srgbClr val="0000FF"/>
                </a:solidFill>
              </a:rPr>
              <a:t>Mismatch Matrix R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327" y="864051"/>
            <a:ext cx="8797673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Many studies assume R varies slowly, e.g., assigned site by site with a seasonal cycle but no day to day or within day variability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CT-L bottom up model for R informed by: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/>
              <a:t>s</a:t>
            </a:r>
            <a:r>
              <a:rPr lang="en-US" sz="2800" dirty="0" smtClean="0"/>
              <a:t>tandard deviation for each observation (e.g. does measurement occur during or proximal to a frontal passage, wind shift, etc.)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 smtClean="0"/>
              <a:t>Modeled and/or measured vertical gradient information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 smtClean="0"/>
              <a:t>Proximity to flux gradients (e.g. coastlines, urban areas)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 smtClean="0"/>
              <a:t>Complex terrain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So far no off-diagonal elements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10287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512" y="754304"/>
            <a:ext cx="3183818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623" y="754304"/>
            <a:ext cx="3228376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3749" y="785092"/>
            <a:ext cx="3233912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2667" y="231032"/>
            <a:ext cx="1942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Boundary Error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35758" y="169672"/>
            <a:ext cx="267986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Boundary Error </a:t>
            </a:r>
          </a:p>
          <a:p>
            <a:pPr algn="ctr"/>
            <a:r>
              <a:rPr lang="en-US" dirty="0" smtClean="0"/>
              <a:t>No Boundary Optimization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35302" y="169672"/>
            <a:ext cx="286606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Boundary Error </a:t>
            </a:r>
          </a:p>
          <a:p>
            <a:pPr algn="ctr"/>
            <a:r>
              <a:rPr lang="en-US" dirty="0" smtClean="0"/>
              <a:t>With Boundary Optimization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4955" y="3809374"/>
            <a:ext cx="275758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319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242" y="793558"/>
            <a:ext cx="3228085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1255"/>
            <a:ext cx="3184099" cy="320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70036"/>
            <a:ext cx="3205843" cy="3200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9034" y="3862339"/>
            <a:ext cx="2399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PBL boundary influence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1031" y="3064165"/>
            <a:ext cx="826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TRUTH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38575" y="3162686"/>
            <a:ext cx="12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POSTERIOR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1636" y="146242"/>
            <a:ext cx="3854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 Troposphere Boundary Correction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0374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44" y="385235"/>
            <a:ext cx="5496830" cy="54864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0"/>
            <a:ext cx="8295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CarbonTracker-Lagrange profiles corresponding to Park Falls, WI: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515053" y="5871635"/>
            <a:ext cx="2800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1-31 July 2010, 14:00 LST</a:t>
            </a:r>
            <a:endParaRPr lang="en-US" sz="200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3400759" y="6039556"/>
            <a:ext cx="731520" cy="7055"/>
          </a:xfrm>
          <a:prstGeom prst="line">
            <a:avLst/>
          </a:prstGeom>
          <a:ln w="381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419095" y="6304852"/>
            <a:ext cx="731520" cy="7055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190951" y="585489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Daily Profiles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190951" y="6127241"/>
            <a:ext cx="1577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Monthly Mean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768276" y="797278"/>
            <a:ext cx="3239359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Impact of surface fluxes minimal above 3000m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CASA/GSFC versus CT-2011oi NEE differences subtle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Sporadic fire influence aloft.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Small fossil fuel signal.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742950" lvl="1" indent="-285750">
              <a:buFont typeface="Arial"/>
              <a:buChar char="•"/>
            </a:pP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110111" y="4843194"/>
            <a:ext cx="2829278" cy="107721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/>
              <a:t>CASA/GSFC fluxes courtesy of G. J. </a:t>
            </a:r>
            <a:r>
              <a:rPr lang="en-US" sz="1600" dirty="0" err="1"/>
              <a:t>Collatz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CarbonTracker fluxes courtesy of A. </a:t>
            </a:r>
            <a:r>
              <a:rPr lang="en-US" sz="1600" dirty="0" smtClean="0"/>
              <a:t>Jacobson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40203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2923" y="-15781"/>
            <a:ext cx="7465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CarbonTracker –Lagrange Contributors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681699"/>
            <a:ext cx="896761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200"/>
              </a:spcAft>
            </a:pPr>
            <a:endParaRPr lang="en-US" dirty="0"/>
          </a:p>
          <a:p>
            <a:pPr marL="1028700" lvl="1" indent="-571500">
              <a:spcAft>
                <a:spcPts val="1200"/>
              </a:spcAft>
              <a:buFont typeface="Arial"/>
              <a:buChar char="•"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" y="632932"/>
            <a:ext cx="9052559" cy="581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Modeling team:  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NOAA &amp; CIRES</a:t>
            </a:r>
            <a:r>
              <a:rPr lang="en-US" dirty="0"/>
              <a:t>:  A. Andrews, K. Thoning, M. </a:t>
            </a:r>
            <a:r>
              <a:rPr lang="en-US" dirty="0" smtClean="0"/>
              <a:t>Trudeau</a:t>
            </a:r>
            <a:r>
              <a:rPr lang="en-US" dirty="0"/>
              <a:t>, J. Miller, K. </a:t>
            </a:r>
            <a:r>
              <a:rPr lang="en-US" dirty="0" smtClean="0"/>
              <a:t>Masarie, R. </a:t>
            </a:r>
            <a:r>
              <a:rPr lang="en-US" dirty="0" err="1" smtClean="0"/>
              <a:t>Draxler</a:t>
            </a:r>
            <a:r>
              <a:rPr lang="en-US" dirty="0" smtClean="0"/>
              <a:t>, A. Stein, L. Hu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AER, Inc.: </a:t>
            </a:r>
            <a:r>
              <a:rPr lang="en-US" dirty="0"/>
              <a:t>M. </a:t>
            </a:r>
            <a:r>
              <a:rPr lang="en-US" dirty="0" smtClean="0"/>
              <a:t>Mountain, T</a:t>
            </a:r>
            <a:r>
              <a:rPr lang="en-US" dirty="0"/>
              <a:t>. </a:t>
            </a:r>
            <a:r>
              <a:rPr lang="en-US" dirty="0" smtClean="0"/>
              <a:t>Nehrkorn</a:t>
            </a:r>
            <a:r>
              <a:rPr lang="en-US" dirty="0" smtClean="0"/>
              <a:t>, </a:t>
            </a:r>
            <a:r>
              <a:rPr lang="en-US" dirty="0"/>
              <a:t>J. </a:t>
            </a:r>
            <a:r>
              <a:rPr lang="en-US" dirty="0" smtClean="0"/>
              <a:t>Eluszkiewicz</a:t>
            </a:r>
            <a:endParaRPr lang="en-US" dirty="0" smtClean="0"/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Carnegie </a:t>
            </a:r>
            <a:r>
              <a:rPr lang="en-US" dirty="0"/>
              <a:t>Institution for Science/Stanford: A. Michalak, V. Yadav, </a:t>
            </a:r>
            <a:r>
              <a:rPr lang="en-US" dirty="0" smtClean="0"/>
              <a:t>M. Qui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Colorado </a:t>
            </a:r>
            <a:r>
              <a:rPr lang="en-US" dirty="0"/>
              <a:t>State University:  C. </a:t>
            </a:r>
            <a:r>
              <a:rPr lang="en-US" dirty="0" smtClean="0"/>
              <a:t>O’Dell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Harvard University:  S. Wofsy, S. Miller, J. Benmergui </a:t>
            </a:r>
          </a:p>
          <a:p>
            <a:pPr lvl="2"/>
            <a:endParaRPr lang="en-US" sz="800" dirty="0"/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Data Providers:  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NOAA Earth System Research Laboratory’s Global Monitoring Division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/>
              <a:t>Environment Canada (D. Worthy)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Penn State University (K. Davis, S. Richardson, N. Miles)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NCAR (B. Stephens)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Oregon State University (B. Law, A. Schmidt)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Lawrence Berkeley National Lab (M. Torn, S. Biraud, M. Fischer)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Earth Networks (C. Sloop)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Harvard University (S. Wofsy, J. W. Munger)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U of Minnesota (T. </a:t>
            </a:r>
            <a:r>
              <a:rPr lang="en-US" dirty="0" err="1" smtClean="0"/>
              <a:t>Griffis</a:t>
            </a:r>
            <a:r>
              <a:rPr lang="en-US" dirty="0" smtClean="0"/>
              <a:t>)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TCCON team; </a:t>
            </a:r>
            <a:r>
              <a:rPr lang="en-US" dirty="0" err="1" smtClean="0"/>
              <a:t>CalTech</a:t>
            </a:r>
            <a:r>
              <a:rPr lang="en-US" dirty="0" smtClean="0"/>
              <a:t> (D. </a:t>
            </a:r>
            <a:r>
              <a:rPr lang="en-US" dirty="0" err="1" smtClean="0"/>
              <a:t>Wunch</a:t>
            </a:r>
            <a:r>
              <a:rPr lang="en-US" dirty="0" smtClean="0"/>
              <a:t>, P. </a:t>
            </a:r>
            <a:r>
              <a:rPr lang="en-US" dirty="0" err="1" smtClean="0"/>
              <a:t>Wennberg</a:t>
            </a:r>
            <a:r>
              <a:rPr lang="en-US" dirty="0" smtClean="0"/>
              <a:t>; S. Newman) &amp; JPL (G. </a:t>
            </a:r>
            <a:r>
              <a:rPr lang="en-US" dirty="0" err="1" smtClean="0"/>
              <a:t>Toon</a:t>
            </a:r>
            <a:r>
              <a:rPr lang="en-US" dirty="0" smtClean="0"/>
              <a:t>)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GOSAT-ACOS team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OCO-2 team</a:t>
            </a:r>
          </a:p>
        </p:txBody>
      </p:sp>
    </p:spTree>
    <p:extLst>
      <p:ext uri="{BB962C8B-B14F-4D97-AF65-F5344CB8AC3E}">
        <p14:creationId xmlns:p14="http://schemas.microsoft.com/office/powerpoint/2010/main" val="2430519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-37448"/>
            <a:ext cx="8685389" cy="830997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Recent studies have demonstrated the usefulness of regional Lagrangian inverse modeling for greenhouse gas flux estimation: 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60" y="1331341"/>
            <a:ext cx="8383628" cy="2786944"/>
          </a:xfrm>
          <a:prstGeom prst="rect">
            <a:avLst/>
          </a:prstGeom>
          <a:ln w="76200" cmpd="sng">
            <a:solidFill>
              <a:srgbClr val="3366FF"/>
            </a:solidFill>
          </a:ln>
        </p:spPr>
      </p:pic>
    </p:spTree>
    <p:extLst>
      <p:ext uri="{BB962C8B-B14F-4D97-AF65-F5344CB8AC3E}">
        <p14:creationId xmlns:p14="http://schemas.microsoft.com/office/powerpoint/2010/main" val="1070297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-37448"/>
            <a:ext cx="8685389" cy="830997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Recent studies have demonstrated the usefulness of regional Lagrangian inverse modeling for greenhouse gas flux estimation: 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60" y="898977"/>
            <a:ext cx="8383628" cy="2786944"/>
          </a:xfrm>
          <a:prstGeom prst="rect">
            <a:avLst/>
          </a:prstGeom>
          <a:ln w="19050" cmpd="sng">
            <a:solidFill>
              <a:srgbClr val="00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540" y="1907462"/>
            <a:ext cx="7983414" cy="3474720"/>
          </a:xfrm>
          <a:prstGeom prst="rect">
            <a:avLst/>
          </a:prstGeom>
          <a:ln w="76200" cmpd="sng">
            <a:solidFill>
              <a:srgbClr val="3366FF"/>
            </a:solidFill>
          </a:ln>
        </p:spPr>
      </p:pic>
    </p:spTree>
    <p:extLst>
      <p:ext uri="{BB962C8B-B14F-4D97-AF65-F5344CB8AC3E}">
        <p14:creationId xmlns:p14="http://schemas.microsoft.com/office/powerpoint/2010/main" val="3574868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-37448"/>
            <a:ext cx="8685389" cy="830997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Recent studies have demonstrated the usefulness of regional Lagrangian inverse modeling for greenhouse gas flux estimation: 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60" y="898977"/>
            <a:ext cx="8383628" cy="2786944"/>
          </a:xfrm>
          <a:prstGeom prst="rect">
            <a:avLst/>
          </a:prstGeom>
          <a:ln w="19050" cmpd="sng">
            <a:solidFill>
              <a:srgbClr val="00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540" y="1907462"/>
            <a:ext cx="7983414" cy="3474720"/>
          </a:xfrm>
          <a:prstGeom prst="rect">
            <a:avLst/>
          </a:prstGeom>
          <a:ln w="19050" cmpd="sng">
            <a:solidFill>
              <a:srgbClr val="000000"/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1021349" y="3685921"/>
            <a:ext cx="7932157" cy="2743200"/>
            <a:chOff x="922565" y="3728257"/>
            <a:chExt cx="7932157" cy="27432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r="3518"/>
            <a:stretch/>
          </p:blipFill>
          <p:spPr>
            <a:xfrm>
              <a:off x="922565" y="3728257"/>
              <a:ext cx="7932157" cy="2743200"/>
            </a:xfrm>
            <a:prstGeom prst="rect">
              <a:avLst/>
            </a:prstGeom>
            <a:ln w="76200" cmpd="sng">
              <a:solidFill>
                <a:srgbClr val="3366FF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/>
            <a:srcRect r="83754"/>
            <a:stretch/>
          </p:blipFill>
          <p:spPr>
            <a:xfrm>
              <a:off x="7279407" y="3798812"/>
              <a:ext cx="1485547" cy="1334125"/>
            </a:xfrm>
            <a:prstGeom prst="rect">
              <a:avLst/>
            </a:prstGeom>
            <a:ln w="76200" cmpd="sng">
              <a:solidFill>
                <a:srgbClr val="3366FF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631198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-37448"/>
            <a:ext cx="8685389" cy="830997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Recent studies have demonstrated the usefulness of regional Lagrangian inverse modeling for greenhouse gas flux estimation: 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60" y="898977"/>
            <a:ext cx="8383628" cy="2786944"/>
          </a:xfrm>
          <a:prstGeom prst="rect">
            <a:avLst/>
          </a:prstGeom>
          <a:ln w="19050" cmpd="sng">
            <a:solidFill>
              <a:srgbClr val="00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540" y="1907462"/>
            <a:ext cx="7983414" cy="3474720"/>
          </a:xfrm>
          <a:prstGeom prst="rect">
            <a:avLst/>
          </a:prstGeom>
          <a:ln w="19050" cmpd="sng">
            <a:solidFill>
              <a:srgbClr val="000000"/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1021349" y="3685921"/>
            <a:ext cx="7932157" cy="2743200"/>
            <a:chOff x="922565" y="3728257"/>
            <a:chExt cx="7932157" cy="27432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r="3518"/>
            <a:stretch/>
          </p:blipFill>
          <p:spPr>
            <a:xfrm>
              <a:off x="922565" y="3728257"/>
              <a:ext cx="7932157" cy="2743200"/>
            </a:xfrm>
            <a:prstGeom prst="rect">
              <a:avLst/>
            </a:prstGeom>
            <a:ln w="19050" cmpd="sng">
              <a:solidFill>
                <a:schemeClr val="tx1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/>
            <a:srcRect r="83754"/>
            <a:stretch/>
          </p:blipFill>
          <p:spPr>
            <a:xfrm>
              <a:off x="7279407" y="3798812"/>
              <a:ext cx="1485547" cy="1334125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1411" y="2428339"/>
            <a:ext cx="6142256" cy="3474720"/>
          </a:xfrm>
          <a:prstGeom prst="rect">
            <a:avLst/>
          </a:prstGeom>
          <a:ln w="76200" cmpd="sng">
            <a:solidFill>
              <a:srgbClr val="3366FF"/>
            </a:solidFill>
          </a:ln>
        </p:spPr>
      </p:pic>
    </p:spTree>
    <p:extLst>
      <p:ext uri="{BB962C8B-B14F-4D97-AF65-F5344CB8AC3E}">
        <p14:creationId xmlns:p14="http://schemas.microsoft.com/office/powerpoint/2010/main" val="1974553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-37448"/>
            <a:ext cx="8685389" cy="830997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Recent studies have demonstrated the usefulness of regional Lagrangian inverse modeling for greenhouse gas flux estimation: 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60" y="898977"/>
            <a:ext cx="8383628" cy="2786944"/>
          </a:xfrm>
          <a:prstGeom prst="rect">
            <a:avLst/>
          </a:prstGeom>
          <a:ln w="19050" cmpd="sng">
            <a:solidFill>
              <a:srgbClr val="00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540" y="1907462"/>
            <a:ext cx="7983414" cy="3474720"/>
          </a:xfrm>
          <a:prstGeom prst="rect">
            <a:avLst/>
          </a:prstGeom>
          <a:ln w="19050" cmpd="sng">
            <a:solidFill>
              <a:srgbClr val="000000"/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1021349" y="3685921"/>
            <a:ext cx="7932157" cy="2743200"/>
            <a:chOff x="922565" y="3728257"/>
            <a:chExt cx="7932157" cy="27432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r="3518"/>
            <a:stretch/>
          </p:blipFill>
          <p:spPr>
            <a:xfrm>
              <a:off x="922565" y="3728257"/>
              <a:ext cx="7932157" cy="2743200"/>
            </a:xfrm>
            <a:prstGeom prst="rect">
              <a:avLst/>
            </a:prstGeom>
            <a:ln w="19050" cmpd="sng">
              <a:solidFill>
                <a:schemeClr val="tx1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/>
            <a:srcRect r="83754"/>
            <a:stretch/>
          </p:blipFill>
          <p:spPr>
            <a:xfrm>
              <a:off x="7279407" y="3798812"/>
              <a:ext cx="1485547" cy="1334125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1411" y="2428339"/>
            <a:ext cx="6142256" cy="3474720"/>
          </a:xfrm>
          <a:prstGeom prst="rect">
            <a:avLst/>
          </a:prstGeom>
          <a:ln w="76200" cmpd="sng">
            <a:solidFill>
              <a:srgbClr val="3366FF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529700" y="4104909"/>
            <a:ext cx="7334038" cy="2554545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CarbonTracker-Lagrange is an effort to </a:t>
            </a:r>
            <a:r>
              <a:rPr lang="en-US" sz="3200" dirty="0" smtClean="0"/>
              <a:t>standardize these methods and provide up to date flux estimates. </a:t>
            </a:r>
            <a:r>
              <a:rPr lang="en-US" sz="3200" dirty="0" smtClean="0"/>
              <a:t>NOAA has the infrastructure to enable systematic comparison of different variants.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21631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dc7_poster_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45975" y="61170"/>
            <a:ext cx="1580444" cy="673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9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86" t="11035" r="4779" b="14755"/>
          <a:stretch>
            <a:fillRect/>
          </a:stretch>
        </p:blipFill>
        <p:spPr bwMode="auto">
          <a:xfrm>
            <a:off x="67293" y="858446"/>
            <a:ext cx="6146163" cy="4337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460" b="21624"/>
          <a:stretch/>
        </p:blipFill>
        <p:spPr bwMode="auto">
          <a:xfrm>
            <a:off x="4012123" y="724375"/>
            <a:ext cx="3488516" cy="1012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12-packv3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8697" y="1672365"/>
            <a:ext cx="2115577" cy="12458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7000" y="61170"/>
            <a:ext cx="5868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The North American Carbon </a:t>
            </a:r>
            <a:r>
              <a:rPr lang="en-US" sz="2800" dirty="0" smtClean="0">
                <a:solidFill>
                  <a:srgbClr val="0000FF"/>
                </a:solidFill>
              </a:rPr>
              <a:t>Program +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344333" y="3591278"/>
            <a:ext cx="1284111" cy="536222"/>
          </a:xfrm>
          <a:prstGeom prst="ellipse">
            <a:avLst/>
          </a:prstGeom>
          <a:noFill/>
          <a:ln w="38100" cmpd="sng">
            <a:solidFill>
              <a:srgbClr val="00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628444" y="4042834"/>
            <a:ext cx="1735667" cy="923330"/>
          </a:xfrm>
          <a:prstGeom prst="rect">
            <a:avLst/>
          </a:prstGeom>
          <a:solidFill>
            <a:srgbClr val="FFFFFF"/>
          </a:solidFill>
          <a:ln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PSU-Southeast Ring of Towers coming soon…</a:t>
            </a:r>
            <a:endParaRPr lang="en-US" dirty="0"/>
          </a:p>
        </p:txBody>
      </p:sp>
      <p:pic>
        <p:nvPicPr>
          <p:cNvPr id="11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6" t="9883" r="30608" b="9854"/>
          <a:stretch>
            <a:fillRect/>
          </a:stretch>
        </p:blipFill>
        <p:spPr bwMode="auto">
          <a:xfrm>
            <a:off x="7163511" y="4675544"/>
            <a:ext cx="1435806" cy="193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6888152" y="4998782"/>
            <a:ext cx="880533" cy="1607163"/>
          </a:xfrm>
          <a:prstGeom prst="ellipse">
            <a:avLst/>
          </a:prstGeom>
          <a:noFill/>
          <a:ln w="38100" cmpd="sng"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9855" y="5288340"/>
            <a:ext cx="68034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Lots of new data.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  ~50 sites online in Summer 2012 , </a:t>
            </a:r>
            <a:r>
              <a:rPr lang="en-US" sz="2400" dirty="0" smtClean="0"/>
              <a:t>(&gt;100 </a:t>
            </a:r>
            <a:r>
              <a:rPr lang="en-US" sz="2400" dirty="0" smtClean="0"/>
              <a:t>by 2014)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Careful calibration necessary to ensure comparability across networks</a:t>
            </a:r>
          </a:p>
        </p:txBody>
      </p:sp>
    </p:spTree>
    <p:extLst>
      <p:ext uri="{BB962C8B-B14F-4D97-AF65-F5344CB8AC3E}">
        <p14:creationId xmlns:p14="http://schemas.microsoft.com/office/powerpoint/2010/main" val="2632875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4095</TotalTime>
  <Words>2011</Words>
  <Application>Microsoft Macintosh PowerPoint</Application>
  <PresentationFormat>On-screen Show (4:3)</PresentationFormat>
  <Paragraphs>181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Equation</vt:lpstr>
      <vt:lpstr>North American Regional-Scale Flux Estimation and Observing System Design for the NASA Carbon Monitoring System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CarbonTracker-Lagrange Products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Additional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Arlyn Andrews</dc:creator>
  <cp:lastModifiedBy>Arlyn Andrews</cp:lastModifiedBy>
  <cp:revision>243</cp:revision>
  <dcterms:created xsi:type="dcterms:W3CDTF">2014-06-18T21:00:39Z</dcterms:created>
  <dcterms:modified xsi:type="dcterms:W3CDTF">2014-11-13T03:44:09Z</dcterms:modified>
</cp:coreProperties>
</file>